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73" r:id="rId5"/>
    <p:sldId id="259" r:id="rId6"/>
    <p:sldId id="274" r:id="rId7"/>
    <p:sldId id="275" r:id="rId8"/>
    <p:sldId id="276" r:id="rId9"/>
    <p:sldId id="260" r:id="rId10"/>
    <p:sldId id="277" r:id="rId11"/>
    <p:sldId id="261" r:id="rId12"/>
    <p:sldId id="278" r:id="rId13"/>
    <p:sldId id="263" r:id="rId14"/>
    <p:sldId id="264" r:id="rId15"/>
    <p:sldId id="279" r:id="rId16"/>
    <p:sldId id="265" r:id="rId17"/>
    <p:sldId id="266" r:id="rId18"/>
    <p:sldId id="280" r:id="rId19"/>
    <p:sldId id="271" r:id="rId20"/>
    <p:sldId id="267" r:id="rId21"/>
    <p:sldId id="269" r:id="rId22"/>
    <p:sldId id="27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19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465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993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283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05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7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460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5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5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4CA0-353C-7A47-AA0A-0B34CD6ACED7}" type="datetimeFigureOut">
              <a:rPr lang="en-US" smtClean="0"/>
              <a:t>12/9/2020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B6C9A-E290-5A45-82FC-16C62322CC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01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787400"/>
            <a:ext cx="7772400" cy="1470025"/>
          </a:xfrm>
        </p:spPr>
        <p:txBody>
          <a:bodyPr/>
          <a:lstStyle/>
          <a:p>
            <a:r>
              <a:rPr lang="en-US" dirty="0" smtClean="0"/>
              <a:t>Johns Hopkins Hospital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4475" y="2590800"/>
            <a:ext cx="6400800" cy="1752600"/>
          </a:xfrm>
        </p:spPr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Course/Section Number</a:t>
            </a:r>
          </a:p>
          <a:p>
            <a:r>
              <a:rPr lang="en-US" dirty="0" smtClean="0"/>
              <a:t>Semester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30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/>
              <a:t>Johns Hopkins </a:t>
            </a:r>
            <a:r>
              <a:rPr lang="en-US" dirty="0" smtClean="0"/>
              <a:t>Hospital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Johns </a:t>
            </a:r>
            <a:r>
              <a:rPr lang="en-US" sz="2400" dirty="0"/>
              <a:t>Hopkins Hospital is among the most renowned hospitals offering quality patient care that serves the expansive Baltimore and the global communities. </a:t>
            </a:r>
            <a:endParaRPr lang="en-US" sz="2400" dirty="0" smtClean="0"/>
          </a:p>
          <a:p>
            <a:r>
              <a:rPr lang="en-US" sz="2400" dirty="0"/>
              <a:t>The hospital doubles as a biomedical research center and a teaching hospital for Johns Hopkins School of Medicine. </a:t>
            </a:r>
            <a:endParaRPr lang="en-US" sz="2400" dirty="0" smtClean="0"/>
          </a:p>
          <a:p>
            <a:r>
              <a:rPr lang="en-US" sz="2400" dirty="0"/>
              <a:t>The hospital is headquartered in Baltimore (Maryland) in the United States of America and was founded by Johns Hopkins in 1889. </a:t>
            </a:r>
            <a:endParaRPr lang="en-US" sz="2400" dirty="0" smtClean="0"/>
          </a:p>
          <a:p>
            <a:r>
              <a:rPr lang="en-US" sz="2400" dirty="0" smtClean="0"/>
              <a:t>Hopkins </a:t>
            </a:r>
            <a:r>
              <a:rPr lang="en-US" sz="2400" dirty="0"/>
              <a:t>was a businessman and also a philanthropist. </a:t>
            </a:r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also has a separate center that carter for children and teenagers (</a:t>
            </a:r>
            <a:r>
              <a:rPr lang="en-US" sz="2400" dirty="0" smtClean="0"/>
              <a:t>Johns </a:t>
            </a:r>
            <a:r>
              <a:rPr lang="en-US" sz="2400" dirty="0"/>
              <a:t>Hopkins Hospital, 2020). </a:t>
            </a:r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9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5594"/>
            <a:ext cx="8229600" cy="487056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hospital has six academic and medicine community hospitals, several suburban surgery and health care centers, and more than 50 home care services and specialty care practices.</a:t>
            </a:r>
          </a:p>
          <a:p>
            <a:r>
              <a:rPr lang="en-US" dirty="0"/>
              <a:t>Its organizational structure includes </a:t>
            </a:r>
            <a:r>
              <a:rPr lang="en-US" dirty="0" smtClean="0"/>
              <a:t>various positions such as president, managing director, and senior vice president, among others </a:t>
            </a:r>
            <a:r>
              <a:rPr lang="en-US" dirty="0"/>
              <a:t>(</a:t>
            </a:r>
            <a:r>
              <a:rPr lang="en-US" dirty="0" smtClean="0"/>
              <a:t>Johns </a:t>
            </a:r>
            <a:r>
              <a:rPr lang="en-US" dirty="0"/>
              <a:t>Hopkins Hospital, 2020</a:t>
            </a:r>
            <a:r>
              <a:rPr lang="en-US" dirty="0" smtClean="0"/>
              <a:t>).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hospital registered $ 2.5 billion in annual revenue, with the Baltimore hospital contributing over </a:t>
            </a:r>
            <a:r>
              <a:rPr lang="en-US" dirty="0" smtClean="0"/>
              <a:t>500,000 in 2019 </a:t>
            </a:r>
            <a:r>
              <a:rPr lang="en-US" dirty="0"/>
              <a:t>(</a:t>
            </a:r>
            <a:r>
              <a:rPr lang="en-US" dirty="0" smtClean="0"/>
              <a:t>Johns </a:t>
            </a:r>
            <a:r>
              <a:rPr lang="en-US" dirty="0"/>
              <a:t>Hopkins Hospital, 2020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169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mission of the hospital is "to improve the health of the community and the world by setting the standard of excellence in medical education, research and clinical </a:t>
            </a:r>
            <a:r>
              <a:rPr lang="en-US" dirty="0" smtClean="0"/>
              <a:t>care" </a:t>
            </a:r>
            <a:r>
              <a:rPr lang="en-US" dirty="0"/>
              <a:t>(Blitz, </a:t>
            </a:r>
            <a:r>
              <a:rPr lang="en-US" dirty="0" smtClean="0"/>
              <a:t>Ahmed, </a:t>
            </a:r>
            <a:r>
              <a:rPr lang="en-US" dirty="0"/>
              <a:t>&amp; </a:t>
            </a:r>
            <a:r>
              <a:rPr lang="en-US" dirty="0" err="1"/>
              <a:t>Rigamonti</a:t>
            </a:r>
            <a:r>
              <a:rPr lang="en-US" dirty="0"/>
              <a:t>, 2018</a:t>
            </a:r>
            <a:r>
              <a:rPr lang="en-US" dirty="0" smtClean="0"/>
              <a:t>).</a:t>
            </a:r>
          </a:p>
          <a:p>
            <a:r>
              <a:rPr lang="en-US" dirty="0"/>
              <a:t>The hospital's vision is "to push the boundaries of discovery, transform health care, advance medical education, and create hope for humanity; Together, we will deliver the promise of medicine."</a:t>
            </a:r>
          </a:p>
          <a:p>
            <a:endParaRPr lang="en-US" dirty="0" smtClean="0"/>
          </a:p>
          <a:p>
            <a:r>
              <a:rPr lang="en-US" dirty="0"/>
              <a:t>The hospital's corporate-level goals are "to maximize value for the patients we serve with an intense focus on quality, safety, and efficiency." </a:t>
            </a:r>
            <a:endParaRPr lang="en-US" dirty="0" smtClean="0"/>
          </a:p>
          <a:p>
            <a:r>
              <a:rPr lang="en-US" dirty="0"/>
              <a:t>Its marketing objective is to inform people facing complex medical situations to understand that they can greatly benefit from the discovery research and innovations carried out at Johns Hopkins hospital (</a:t>
            </a:r>
            <a:r>
              <a:rPr lang="en-US" dirty="0" smtClean="0"/>
              <a:t>Johns </a:t>
            </a:r>
            <a:r>
              <a:rPr lang="en-US" dirty="0"/>
              <a:t>Hopkins Hospital, 2020).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681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 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400" b="1" dirty="0" smtClean="0"/>
              <a:t>Strengths</a:t>
            </a:r>
          </a:p>
          <a:p>
            <a:r>
              <a:rPr lang="en-US" sz="2400" dirty="0"/>
              <a:t>The hospital has a formidable experience in clinical for a very long time. </a:t>
            </a:r>
            <a:endParaRPr lang="en-US" sz="2400" dirty="0" smtClean="0"/>
          </a:p>
          <a:p>
            <a:r>
              <a:rPr lang="en-US" sz="2400" dirty="0"/>
              <a:t>The hospital provides top-notch healthcare (Blitz, Ahmed &amp; </a:t>
            </a:r>
            <a:r>
              <a:rPr lang="en-US" sz="2400" dirty="0" err="1"/>
              <a:t>Kigamonti</a:t>
            </a:r>
            <a:r>
              <a:rPr lang="en-US" sz="2400" dirty="0"/>
              <a:t>, 2018).</a:t>
            </a:r>
          </a:p>
          <a:p>
            <a:r>
              <a:rPr lang="en-US" sz="2400" dirty="0"/>
              <a:t>The hospital is a major epidemiological and referral center for the Washington metropolitan region.</a:t>
            </a:r>
          </a:p>
          <a:p>
            <a:r>
              <a:rPr lang="en-US" sz="2400" dirty="0"/>
              <a:t>It is also a solid teaching and research center, with every hospital having a medical University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The hospital enjoys a favorable position as a government contractor for international epidemiological campaigns and social marketing (Kirsch et al., 2020). </a:t>
            </a:r>
          </a:p>
          <a:p>
            <a:r>
              <a:rPr lang="en-US" sz="2400" dirty="0"/>
              <a:t>It also offers competitive benefits in its job offers.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19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10186"/>
            <a:ext cx="8229600" cy="481597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hospital scores poorly in terms of its coverage of the disadvantaged people in </a:t>
            </a:r>
            <a:r>
              <a:rPr lang="en-US" dirty="0" smtClean="0"/>
              <a:t>society.</a:t>
            </a:r>
          </a:p>
          <a:p>
            <a:r>
              <a:rPr lang="en-US" dirty="0"/>
              <a:t>The hospital score slow in offering services in heart surgery and cardiology, oncology, pulmonology, orthopedics, gynecology, endocrinology, and nephrology. </a:t>
            </a:r>
            <a:endParaRPr lang="en-US" dirty="0" smtClean="0"/>
          </a:p>
          <a:p>
            <a:r>
              <a:rPr lang="en-US" dirty="0"/>
              <a:t>The hospital is not among the top medical centers in dealing with the dread disease in Europe and North America</a:t>
            </a:r>
            <a:r>
              <a:rPr lang="en-US" dirty="0" smtClean="0"/>
              <a:t>.</a:t>
            </a:r>
          </a:p>
          <a:p>
            <a:r>
              <a:rPr lang="en-US" dirty="0"/>
              <a:t>Departments at the hospital seem to be reluctant to focus on the engagement of its employees. </a:t>
            </a:r>
            <a:endParaRPr lang="en-US" dirty="0" smtClean="0"/>
          </a:p>
          <a:p>
            <a:r>
              <a:rPr lang="en-US" dirty="0"/>
              <a:t>Employees feel isolated and not valued by the management </a:t>
            </a:r>
            <a:endParaRPr lang="en-US" dirty="0" smtClean="0"/>
          </a:p>
          <a:p>
            <a:r>
              <a:rPr lang="en-US" dirty="0"/>
              <a:t>Other organizations seem to have better compensation as compared to Johns </a:t>
            </a:r>
            <a:r>
              <a:rPr lang="en-US" dirty="0" smtClean="0"/>
              <a:t>Hopkins</a:t>
            </a:r>
            <a:r>
              <a:rPr lang="en-US" dirty="0"/>
              <a:t> </a:t>
            </a:r>
            <a:r>
              <a:rPr lang="en-US" dirty="0"/>
              <a:t>(Kirsch et al., 2020</a:t>
            </a:r>
            <a:r>
              <a:rPr lang="en-US" dirty="0" smtClean="0"/>
              <a:t>).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25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It stands a chance to in advancing in the filmless acquisition of data, transport, monitoring, retrieval, display, and storage.</a:t>
            </a:r>
          </a:p>
          <a:p>
            <a:r>
              <a:rPr lang="en-US" dirty="0"/>
              <a:t>The hospital also has open channels for extensive usage of wireless terminal and tablet personal computers.</a:t>
            </a:r>
          </a:p>
          <a:p>
            <a:r>
              <a:rPr lang="en-US" dirty="0"/>
              <a:t>It has vast opportunities for expanding in the use of electronic health records </a:t>
            </a:r>
          </a:p>
          <a:p>
            <a:r>
              <a:rPr lang="en-US" dirty="0"/>
              <a:t>It can use surveys on employee engagement to enhance employee engagement </a:t>
            </a:r>
            <a:r>
              <a:rPr lang="en-US" dirty="0" smtClean="0"/>
              <a:t>levels</a:t>
            </a:r>
          </a:p>
          <a:p>
            <a:r>
              <a:rPr lang="en-US" dirty="0"/>
              <a:t>It can also come up with mechanisms of recognizing employees' accomplishments as a way of motivating them.</a:t>
            </a:r>
          </a:p>
          <a:p>
            <a:r>
              <a:rPr lang="en-US" dirty="0"/>
              <a:t>It has the chance to acquire optimal compliance with the insurer and the regulatory requirements</a:t>
            </a:r>
          </a:p>
          <a:p>
            <a:r>
              <a:rPr lang="en-US" dirty="0"/>
              <a:t>It can also improve the assembling of teaching materials in radiology, improved employee retention, and better communication with the medical staff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580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Threats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5470"/>
            <a:ext cx="8229600" cy="502069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hospital faces threats associated with the 2011 and 2912 national regulations pertaining to non-usage penalties on Medicaid and Medicare.</a:t>
            </a:r>
          </a:p>
          <a:p>
            <a:r>
              <a:rPr lang="en-US" dirty="0"/>
              <a:t>The ratio of its PAC's cost-benefit is doubtful. The costs have sharply reduced since 1990.</a:t>
            </a:r>
          </a:p>
          <a:p>
            <a:r>
              <a:rPr lang="en-US" dirty="0"/>
              <a:t>It faces stiff competition from other organizations providing the same medical and education services. They include The Mayo Clinic, Memorial Sloan-Kettering cancer center (New York), and Cleveland clinic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/>
              <a:t>The hospital also suffers from stiff competition in giving higher compensation to reduce employee turnover.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84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Target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004"/>
            <a:ext cx="8229600" cy="492516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Clients for biomedical centers prefer well-equipped centers that are well equipped and modern technological medical equipment that can enhance accurate medical examinations and enhance learning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Clients also have a belief that any medical condition deserves the necessary medical attention. </a:t>
            </a:r>
            <a:endParaRPr lang="en-US" sz="2400" dirty="0" smtClean="0"/>
          </a:p>
          <a:p>
            <a:r>
              <a:rPr lang="en-US" sz="2400" dirty="0" smtClean="0"/>
              <a:t>They do not </a:t>
            </a:r>
            <a:r>
              <a:rPr lang="en-US" sz="2400" dirty="0"/>
              <a:t>wait for the condition to worsen before seeking medical attention. </a:t>
            </a:r>
            <a:endParaRPr lang="en-US" sz="2400" dirty="0" smtClean="0"/>
          </a:p>
          <a:p>
            <a:r>
              <a:rPr lang="en-US" sz="2400" dirty="0" smtClean="0"/>
              <a:t>Most </a:t>
            </a:r>
            <a:r>
              <a:rPr lang="en-US" sz="2400" dirty="0"/>
              <a:t>of them believe that referral medical centers are expensive but offer high-quality services that can sustain life.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The majority of the health seekers (especially for chronic illnesses) are either underinsured or non-insured.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lack the necessary funds to afford the needed quality of healthcare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Another barrier is the lack of information about all the medical services provided in the market (Young &amp; </a:t>
            </a:r>
            <a:r>
              <a:rPr lang="en-US" sz="2400" dirty="0" err="1"/>
              <a:t>Kroth</a:t>
            </a:r>
            <a:r>
              <a:rPr lang="en-US" sz="2400" dirty="0"/>
              <a:t>, 2017).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also learn the need to seek medical attention based on the data on mortality and disability due to the medical conditions</a:t>
            </a:r>
            <a:r>
              <a:rPr lang="en-US" sz="2400" dirty="0" smtClean="0"/>
              <a:t>. </a:t>
            </a:r>
            <a:endParaRPr lang="en-US" sz="2400" dirty="0"/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2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Market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5594"/>
            <a:ext cx="8229600" cy="487056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clients in the target market value quality healthcare and their safety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Medical centers with a positive reputation for patient safety attract the trust of most of the clients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</a:t>
            </a:r>
            <a:r>
              <a:rPr lang="en-US" dirty="0"/>
              <a:t>will also refer their family members and colleagues to such centers. </a:t>
            </a:r>
            <a:endParaRPr lang="en-US" dirty="0" smtClean="0"/>
          </a:p>
          <a:p>
            <a:r>
              <a:rPr lang="en-US" dirty="0" smtClean="0"/>
              <a:t>Clients </a:t>
            </a:r>
            <a:r>
              <a:rPr lang="en-US" dirty="0"/>
              <a:t>value medical centers that give them undivided attention that can enhance their recovery and satisfaction.</a:t>
            </a:r>
          </a:p>
          <a:p>
            <a:r>
              <a:rPr lang="en-US" dirty="0"/>
              <a:t>The target market has a population marked with high heart-related illnesses, for instance, stroke, high blood pressure, and cardiac arrest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population is also marked with a higher prevalence of lifestyle-related diseases, for instance, obesity and diabetes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345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 Value Proposition and competitive positioning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Johns </a:t>
            </a:r>
            <a:r>
              <a:rPr lang="en-US" dirty="0"/>
              <a:t>Hopkins Hospital attracts students from all corners of the USA and the world because of the hospital's extensive research platforms and education opportunities.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strategy has revolutionized new methods of teaching and practicing medicine.</a:t>
            </a:r>
          </a:p>
          <a:p>
            <a:r>
              <a:rPr lang="en-US" dirty="0"/>
              <a:t>The hospital management believes in diversity.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has employees from different cultures, backgrounds, and races (</a:t>
            </a:r>
            <a:r>
              <a:rPr lang="en-US" dirty="0" smtClean="0"/>
              <a:t>Johns </a:t>
            </a:r>
            <a:r>
              <a:rPr lang="en-US" dirty="0"/>
              <a:t>Hopkins Hospital, 2020).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It also addresses possible barriers to diversity and service delivery.</a:t>
            </a:r>
          </a:p>
          <a:p>
            <a:r>
              <a:rPr lang="en-US" dirty="0"/>
              <a:t>The hospital has a team of analysts who develop medical plans to offer personalized support to patients. </a:t>
            </a:r>
          </a:p>
          <a:p>
            <a:r>
              <a:rPr lang="en-US" dirty="0"/>
              <a:t>The hospital works with other organizations to advance its technological application, come up with health plans, and implement remedies that are capable of influencing health </a:t>
            </a:r>
            <a:r>
              <a:rPr lang="en-US" dirty="0" smtClean="0"/>
              <a:t>behaviors.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25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Value Proposition and competitive positioning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hospital is striving to ensure that it has competent expertise and modern equipment to enhance quality gynecology and neurology services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Its University adjusted its clinical groups to enhance individual educational achievements (Young &amp; </a:t>
            </a:r>
            <a:r>
              <a:rPr lang="en-US" dirty="0" err="1"/>
              <a:t>Kroth</a:t>
            </a:r>
            <a:r>
              <a:rPr lang="en-US" dirty="0"/>
              <a:t>, 2017). </a:t>
            </a:r>
          </a:p>
          <a:p>
            <a:r>
              <a:rPr lang="en-US" dirty="0" smtClean="0"/>
              <a:t>Johns </a:t>
            </a:r>
            <a:r>
              <a:rPr lang="en-US" dirty="0"/>
              <a:t>Hopkins hospital has nearby competitors who are in similar geographical lines and also healthcare business. </a:t>
            </a:r>
            <a:endParaRPr lang="en-US" dirty="0" smtClean="0"/>
          </a:p>
          <a:p>
            <a:r>
              <a:rPr lang="en-US" dirty="0" smtClean="0"/>
              <a:t>The competitors </a:t>
            </a:r>
            <a:r>
              <a:rPr lang="en-US" dirty="0"/>
              <a:t>include </a:t>
            </a:r>
            <a:r>
              <a:rPr lang="en-US" dirty="0" err="1"/>
              <a:t>Lifebridge</a:t>
            </a:r>
            <a:r>
              <a:rPr lang="en-US" dirty="0"/>
              <a:t> health, Kennedy Krieger Children's Hospital,  Northwest Hospital Center, and Mount Washington Pediatric Health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41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Product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/>
              <a:t>The service products include; Specialty care services which range from prevention to surgeries, emergency care, primary care that deals with minor illnesses to chronic conditions, children center, and pharmacies.</a:t>
            </a:r>
          </a:p>
          <a:p>
            <a:r>
              <a:rPr lang="en-US" sz="2400" dirty="0"/>
              <a:t>The patient experience is positive because all patients receive high-quality care that is safe, responsive, and compassionate to their needs.</a:t>
            </a:r>
          </a:p>
          <a:p>
            <a:r>
              <a:rPr lang="en-US" sz="2400" dirty="0"/>
              <a:t>Its products and experience differ from competitors because it has a university, a surgical facility, and a pediatric specialist (Jain &amp; </a:t>
            </a:r>
            <a:r>
              <a:rPr lang="en-US" sz="2400" dirty="0" err="1"/>
              <a:t>Choudhary</a:t>
            </a:r>
            <a:r>
              <a:rPr lang="en-US" sz="2400" dirty="0" smtClean="0"/>
              <a:t>, 2013). </a:t>
            </a:r>
            <a:endParaRPr lang="en-US" sz="2400" dirty="0"/>
          </a:p>
          <a:p>
            <a:r>
              <a:rPr lang="en-US" sz="2400" dirty="0"/>
              <a:t>The role of quality in the patient experience is that it makes the patient adhere to the medical advice given.</a:t>
            </a:r>
          </a:p>
          <a:p>
            <a:r>
              <a:rPr lang="en-US" sz="2400" dirty="0"/>
              <a:t>The product is a brand created with high standards for the web, digital, print, signs, and several applications.</a:t>
            </a:r>
          </a:p>
          <a:p>
            <a:r>
              <a:rPr lang="en-US" sz="2400" dirty="0"/>
              <a:t>I recommend changes to be made on the employees' side; they should be more valued and much involved for better results. </a:t>
            </a:r>
          </a:p>
          <a:p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80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  Price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hospital uses market information and forces and other competitive pricing mechanisms to set rates for its services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sets the prices twice every year, although it affirms that the prices are subject to abrupt changes.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medical charges are based on the patient's insurance coverage, actual medical services provided, individual needs, and the physician's treatment choices.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369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300"/>
            <a:ext cx="8229600" cy="489786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Johns Hopkins Hospital University charges around $ 67 650 for attendance.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fee includes accommodation, tuition, and board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Being a private university, the price does not vary for the local and international students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University does not provide a scholarship for the National Merit Scholarship beyond the normal scholarship of $2,500.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The University's fee plan is a student-centered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</a:t>
            </a:r>
            <a:r>
              <a:rPr lang="en-US" dirty="0"/>
              <a:t>It offers an average merit award of $925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Students who receive merit aid pay $ 66,725 (Jain &amp; </a:t>
            </a:r>
            <a:r>
              <a:rPr lang="en-US" dirty="0" err="1"/>
              <a:t>Choudhary</a:t>
            </a:r>
            <a:r>
              <a:rPr lang="en-US" dirty="0" smtClean="0"/>
              <a:t>, 2013).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9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 Place (distribution strategies)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The hospital is strategically situated in </a:t>
            </a:r>
            <a:r>
              <a:rPr lang="en-US" sz="2000" dirty="0" smtClean="0"/>
              <a:t>Baltimore (the </a:t>
            </a:r>
            <a:r>
              <a:rPr lang="en-US" sz="2000" dirty="0"/>
              <a:t>largest city in Maryland), where a large population of Maryland can easily access the hospital. </a:t>
            </a:r>
            <a:endParaRPr lang="en-US" sz="2000" dirty="0" smtClean="0"/>
          </a:p>
          <a:p>
            <a:r>
              <a:rPr lang="en-US" sz="2000" dirty="0" smtClean="0"/>
              <a:t>It </a:t>
            </a:r>
            <a:r>
              <a:rPr lang="en-US" sz="2000" dirty="0"/>
              <a:t>is also surrounded by recreational facilities and offices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It operates 24 hours a day.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hospital acquires medical supplies directly from certified manufacturers and distributors.</a:t>
            </a:r>
          </a:p>
          <a:p>
            <a:r>
              <a:rPr lang="en-US" sz="2000" dirty="0"/>
              <a:t>I consider a channel network to be a value network because it ensures </a:t>
            </a:r>
            <a:r>
              <a:rPr lang="en-US" sz="2000" dirty="0" smtClean="0"/>
              <a:t>a </a:t>
            </a:r>
            <a:r>
              <a:rPr lang="en-US" sz="2000" dirty="0"/>
              <a:t>steady supply of the needed products as opposed to hick-ups associated with intermediaries. </a:t>
            </a:r>
            <a:endParaRPr lang="en-US" sz="2000" dirty="0" smtClean="0"/>
          </a:p>
          <a:p>
            <a:r>
              <a:rPr lang="en-US" sz="2000" dirty="0" smtClean="0"/>
              <a:t>Also</a:t>
            </a:r>
            <a:r>
              <a:rPr lang="en-US" sz="2000" dirty="0"/>
              <a:t>, the channel offers relatively lower prices.</a:t>
            </a:r>
          </a:p>
          <a:p>
            <a:r>
              <a:rPr lang="en-US" sz="2000" dirty="0"/>
              <a:t>To ensure a value network system, </a:t>
            </a:r>
            <a:r>
              <a:rPr lang="en-US" sz="2000" dirty="0" smtClean="0"/>
              <a:t>Johns </a:t>
            </a:r>
            <a:r>
              <a:rPr lang="en-US" sz="2000" dirty="0"/>
              <a:t>Hopkins hospital should increase its automation to reduce human involvement and eliminate errors.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hospital should also invest heavily in cloud computing and other modern applications.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2832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7.  Promotion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4000" dirty="0" smtClean="0"/>
              <a:t>(marketing communications)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hospital also doubles as the research center for </a:t>
            </a:r>
            <a:r>
              <a:rPr lang="en-US" dirty="0" smtClean="0"/>
              <a:t>Johns </a:t>
            </a:r>
            <a:r>
              <a:rPr lang="en-US" dirty="0"/>
              <a:t>Hopkins School of Medicine.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helps the hospital to increase its interactions with people from all walks of life.</a:t>
            </a:r>
          </a:p>
          <a:p>
            <a:r>
              <a:rPr lang="en-US" dirty="0"/>
              <a:t>The hospital needs to increase the use medical of medical camps in checking the general health of people from its locality to other states and, if possible, go global.</a:t>
            </a:r>
          </a:p>
          <a:p>
            <a:r>
              <a:rPr lang="en-US" dirty="0"/>
              <a:t>The hospital's communications message is reflected in its vision statement, "</a:t>
            </a:r>
            <a:r>
              <a:rPr lang="en-US" i="1" dirty="0"/>
              <a:t>to improve the health of the community and the world by setting the standard of excellence in medical education, research and clinical care."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message effectively represents the medical and educational services that the hospital provides. The message is strategically related via its vision.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99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Promotion</a:t>
            </a:r>
            <a:br>
              <a:rPr lang="en-US" dirty="0"/>
            </a:br>
            <a:r>
              <a:rPr lang="en-US" dirty="0"/>
              <a:t> (marketing communications)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209"/>
            <a:ext cx="8229600" cy="435195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The marketing tools used include the use of billboards in airports and the use of digital platforms, for instance, Facebook, Twitter, and </a:t>
            </a:r>
            <a:r>
              <a:rPr lang="en-US" dirty="0" err="1" smtClean="0"/>
              <a:t>Linkedin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Johns </a:t>
            </a:r>
            <a:r>
              <a:rPr lang="en-US" dirty="0"/>
              <a:t>Hopkins Hospital, 2020</a:t>
            </a:r>
            <a:r>
              <a:rPr lang="en-US" dirty="0" smtClean="0"/>
              <a:t>).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The hospital has a vast international catchment area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 </a:t>
            </a:r>
            <a:r>
              <a:rPr lang="en-US" dirty="0"/>
              <a:t>It should start advertising using local Television stations in other targeted nations to increase its market base internationally.</a:t>
            </a:r>
          </a:p>
          <a:p>
            <a:pPr>
              <a:lnSpc>
                <a:spcPct val="120000"/>
              </a:lnSpc>
            </a:pPr>
            <a:r>
              <a:rPr lang="en-US" dirty="0"/>
              <a:t>The hospital has excellent customer relations mechanisms</a:t>
            </a:r>
            <a:r>
              <a:rPr lang="en-US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 These mechanisms </a:t>
            </a:r>
            <a:r>
              <a:rPr lang="en-US" dirty="0"/>
              <a:t>include customer service representatives, and patient feedback office that offers guest and volunteer services, and staff members who are needed to give extra special care and help to clients.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34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hospital's marketing activities measure the success of reaching the objectives based on the number of new patients that the hospital received in 2019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The </a:t>
            </a:r>
            <a:r>
              <a:rPr lang="en-US" sz="2400" dirty="0"/>
              <a:t>hospital registered </a:t>
            </a:r>
            <a:r>
              <a:rPr lang="en-US" sz="2400" dirty="0" smtClean="0"/>
              <a:t>2700 </a:t>
            </a:r>
            <a:r>
              <a:rPr lang="en-US" sz="2400" dirty="0"/>
              <a:t>new patients in 2019 in all its branches. </a:t>
            </a:r>
            <a:endParaRPr lang="en-US" sz="2400" dirty="0" smtClean="0"/>
          </a:p>
          <a:p>
            <a:r>
              <a:rPr lang="en-US" sz="2400" dirty="0" smtClean="0"/>
              <a:t> </a:t>
            </a:r>
            <a:r>
              <a:rPr lang="en-US" sz="2400" dirty="0"/>
              <a:t>Out of the 2700 patients, 309 were direct referrals by loyal clients (</a:t>
            </a:r>
            <a:r>
              <a:rPr lang="en-US" sz="2400" dirty="0" smtClean="0"/>
              <a:t>Johns </a:t>
            </a:r>
            <a:r>
              <a:rPr lang="en-US" sz="2400" dirty="0"/>
              <a:t>Hopkins Hospital, 2020).</a:t>
            </a:r>
          </a:p>
          <a:p>
            <a:r>
              <a:rPr lang="en-US" sz="2400" dirty="0"/>
              <a:t>In 2019, the annual revenue of the hospital grew by 2.9 % to $5 billion.</a:t>
            </a:r>
          </a:p>
          <a:p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50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1946"/>
            <a:ext cx="8229600" cy="4884217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The hospital is doing well in the hospital industry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I</a:t>
            </a:r>
            <a:r>
              <a:rPr lang="en-US" sz="2400" dirty="0" smtClean="0"/>
              <a:t>t </a:t>
            </a:r>
            <a:r>
              <a:rPr lang="en-US" sz="2400" dirty="0"/>
              <a:t>should strive to increase funds in expanding its acute shortage of beds. </a:t>
            </a:r>
            <a:endParaRPr lang="en-US" sz="2400" dirty="0" smtClean="0"/>
          </a:p>
          <a:p>
            <a:r>
              <a:rPr lang="en-US" sz="2400" dirty="0" smtClean="0"/>
              <a:t>More </a:t>
            </a:r>
            <a:r>
              <a:rPr lang="en-US" sz="2400" dirty="0"/>
              <a:t>funds need to be allocated towards enhancing new technologies, especially in services that its competitors are more competent in.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hospital should also consider its employees as an important part of the institution. </a:t>
            </a:r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/>
              <a:t>needs to improve its engagement level with the employees, for instance, through forming a committee to address their concerns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will help curb the high isolation rate that is causing employee turnover and a decrease in teamwork. 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management needs to focus on extensive marketing of the hospital and its University on the international platform to enhance expansion. </a:t>
            </a:r>
          </a:p>
          <a:p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35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1946"/>
            <a:ext cx="8229600" cy="4884217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Blitz, A. M., Ahmed, A. K., &amp; </a:t>
            </a:r>
            <a:r>
              <a:rPr lang="en-GB" sz="2400" dirty="0" err="1"/>
              <a:t>Rigamonti</a:t>
            </a:r>
            <a:r>
              <a:rPr lang="en-GB" sz="2400" dirty="0"/>
              <a:t>, D. (2018). Founder of modern hydrocephalus diagnosis and therapy: Walter Dandy at the Johns Hopkins Hospital. </a:t>
            </a:r>
            <a:r>
              <a:rPr lang="en-GB" sz="2400" i="1" dirty="0"/>
              <a:t>Journal of neurosurgery</a:t>
            </a:r>
            <a:r>
              <a:rPr lang="en-GB" sz="2400" dirty="0"/>
              <a:t>, </a:t>
            </a:r>
            <a:r>
              <a:rPr lang="en-GB" sz="2400" i="1" dirty="0"/>
              <a:t>131</a:t>
            </a:r>
            <a:r>
              <a:rPr lang="en-GB" sz="2400" dirty="0"/>
              <a:t>(4), 1046-1051.</a:t>
            </a:r>
            <a:endParaRPr lang="en-US" sz="2400" dirty="0"/>
          </a:p>
          <a:p>
            <a:r>
              <a:rPr lang="en-GB" sz="2400" dirty="0"/>
              <a:t>Jain, A., &amp; </a:t>
            </a:r>
            <a:r>
              <a:rPr lang="en-GB" sz="2400" dirty="0" err="1"/>
              <a:t>Choudhary</a:t>
            </a:r>
            <a:r>
              <a:rPr lang="en-GB" sz="2400" dirty="0"/>
              <a:t>, V. (2013) The Impact of Marketing Mix Strategy on Hospital's Performance Measured by Patient's Satisfaction. </a:t>
            </a:r>
            <a:r>
              <a:rPr lang="en-GB" sz="2400" i="1" dirty="0"/>
              <a:t>IITM Journal of Management and IT</a:t>
            </a:r>
            <a:r>
              <a:rPr lang="en-GB" sz="2400" dirty="0"/>
              <a:t>, 70.</a:t>
            </a:r>
            <a:endParaRPr lang="en-US" sz="2400" dirty="0"/>
          </a:p>
          <a:p>
            <a:r>
              <a:rPr lang="en-GB" sz="2400" dirty="0"/>
              <a:t>Johns Hopkins Hospital. (2020). </a:t>
            </a:r>
            <a:r>
              <a:rPr lang="en-GB" sz="2400" i="1" dirty="0"/>
              <a:t>Harriet Lane Handbook International Edition: The John Hopkins Hospital</a:t>
            </a:r>
            <a:r>
              <a:rPr lang="en-GB" sz="2400" dirty="0"/>
              <a:t>. Elsevier-Health Science.</a:t>
            </a:r>
            <a:endParaRPr lang="en-US" sz="2400" dirty="0"/>
          </a:p>
          <a:p>
            <a:r>
              <a:rPr lang="en-GB" sz="2400" dirty="0"/>
              <a:t>Kirsch, T. D., Reed, P., </a:t>
            </a:r>
            <a:r>
              <a:rPr lang="en-GB" sz="2400" dirty="0" err="1"/>
              <a:t>Kandra</a:t>
            </a:r>
            <a:r>
              <a:rPr lang="en-GB" sz="2400" dirty="0"/>
              <a:t> Strauss-Riggs, M. P. H., &amp; Sauer, L. (2020). Strengths, weaknesses, opportunities, and threats that impact disaster health research. </a:t>
            </a:r>
            <a:r>
              <a:rPr lang="en-US" sz="2400" i="1" dirty="0"/>
              <a:t>American Journal of Disaster Medicine</a:t>
            </a:r>
            <a:r>
              <a:rPr lang="en-US" sz="2400" dirty="0"/>
              <a:t>, </a:t>
            </a:r>
            <a:r>
              <a:rPr lang="en-US" sz="2400" i="1" dirty="0"/>
              <a:t>15</a:t>
            </a:r>
            <a:r>
              <a:rPr lang="en-US" sz="2400" dirty="0"/>
              <a:t>(3), 169-185. </a:t>
            </a:r>
          </a:p>
          <a:p>
            <a:r>
              <a:rPr lang="en-GB" sz="2400" dirty="0"/>
              <a:t>Young, K. M., &amp; </a:t>
            </a:r>
            <a:r>
              <a:rPr lang="en-GB" sz="2400" dirty="0" err="1"/>
              <a:t>Kroth</a:t>
            </a:r>
            <a:r>
              <a:rPr lang="en-GB" sz="2400" dirty="0"/>
              <a:t>, P. J. (2017). </a:t>
            </a:r>
            <a:r>
              <a:rPr lang="en-GB" sz="2400" i="1" dirty="0" err="1"/>
              <a:t>Sultz</a:t>
            </a:r>
            <a:r>
              <a:rPr lang="en-GB" sz="2400" i="1" dirty="0"/>
              <a:t> &amp; Young's Health Care USA</a:t>
            </a:r>
            <a:r>
              <a:rPr lang="en-GB" sz="2400" dirty="0"/>
              <a:t>. Jones &amp; Bartlett Learning.</a:t>
            </a:r>
            <a:endParaRPr lang="en-US" sz="2400" dirty="0"/>
          </a:p>
          <a:p>
            <a:endParaRPr lang="en-US" sz="24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737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Exhibits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1" y="1600200"/>
            <a:ext cx="6076950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20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Exhibit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599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4688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180</TotalTime>
  <Words>2174</Words>
  <Application>Microsoft Office PowerPoint</Application>
  <PresentationFormat>On-screen Show (4:3)</PresentationFormat>
  <Paragraphs>138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Johns Hopkins Hospital</vt:lpstr>
      <vt:lpstr>Overview   (Johns Hopkins Hospital)</vt:lpstr>
      <vt:lpstr>Overview</vt:lpstr>
      <vt:lpstr>Overview</vt:lpstr>
      <vt:lpstr>1.  SWOT analysis</vt:lpstr>
      <vt:lpstr>Weaknesses</vt:lpstr>
      <vt:lpstr>Opportunities </vt:lpstr>
      <vt:lpstr>Threats </vt:lpstr>
      <vt:lpstr>2.  Target market</vt:lpstr>
      <vt:lpstr>Target Market</vt:lpstr>
      <vt:lpstr>3.  Value Proposition and competitive positioning</vt:lpstr>
      <vt:lpstr>Value Proposition and competitive positioning</vt:lpstr>
      <vt:lpstr>4.  Product strategies</vt:lpstr>
      <vt:lpstr>5.   Price Strategies</vt:lpstr>
      <vt:lpstr>Price Strategies</vt:lpstr>
      <vt:lpstr>6.  Place (distribution strategies)</vt:lpstr>
      <vt:lpstr>7.  Promotion  (marketing communications) strategies</vt:lpstr>
      <vt:lpstr>Promotion  (marketing communications) strategies</vt:lpstr>
      <vt:lpstr>8.  Measurements</vt:lpstr>
      <vt:lpstr>Conclusion</vt:lpstr>
      <vt:lpstr>References</vt:lpstr>
      <vt:lpstr>Exhibits</vt:lpstr>
      <vt:lpstr>Exhibit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Cathi Griffioen</dc:creator>
  <cp:lastModifiedBy>user</cp:lastModifiedBy>
  <cp:revision>62</cp:revision>
  <cp:lastPrinted>2014-03-30T21:36:36Z</cp:lastPrinted>
  <dcterms:created xsi:type="dcterms:W3CDTF">2014-03-29T18:07:55Z</dcterms:created>
  <dcterms:modified xsi:type="dcterms:W3CDTF">2020-12-10T08:57:58Z</dcterms:modified>
</cp:coreProperties>
</file>